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6"/>
  </p:notesMasterIdLst>
  <p:sldIdLst>
    <p:sldId id="1930" r:id="rId2"/>
    <p:sldId id="1974" r:id="rId3"/>
    <p:sldId id="1975" r:id="rId4"/>
    <p:sldId id="1976" r:id="rId5"/>
    <p:sldId id="1977" r:id="rId6"/>
    <p:sldId id="1978" r:id="rId7"/>
    <p:sldId id="1979" r:id="rId8"/>
    <p:sldId id="1980" r:id="rId9"/>
    <p:sldId id="1982" r:id="rId10"/>
    <p:sldId id="1981" r:id="rId11"/>
    <p:sldId id="1983" r:id="rId12"/>
    <p:sldId id="1962" r:id="rId13"/>
    <p:sldId id="1973" r:id="rId14"/>
    <p:sldId id="1967" r:id="rId15"/>
    <p:sldId id="1966" r:id="rId16"/>
    <p:sldId id="1950" r:id="rId17"/>
    <p:sldId id="1971" r:id="rId18"/>
    <p:sldId id="1951" r:id="rId19"/>
    <p:sldId id="1964" r:id="rId20"/>
    <p:sldId id="1965" r:id="rId21"/>
    <p:sldId id="1972" r:id="rId22"/>
    <p:sldId id="1968" r:id="rId23"/>
    <p:sldId id="1969" r:id="rId24"/>
    <p:sldId id="1970" r:id="rId25"/>
  </p:sldIdLst>
  <p:sldSz cx="12192000" cy="6858000"/>
  <p:notesSz cx="6858000" cy="9144000"/>
  <p:embeddedFontLst>
    <p:embeddedFont>
      <p:font typeface="Avenir Next LT Pro" panose="020B0504020202020204" pitchFamily="34" charset="0"/>
      <p:regular r:id="rId27"/>
      <p:bold r:id="rId28"/>
      <p:italic r:id="rId29"/>
      <p:boldItalic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Helvetica" panose="020B0604020202020204" pitchFamily="34" charset="0"/>
      <p:regular r:id="rId35"/>
      <p:bold r:id="rId36"/>
      <p:italic r:id="rId37"/>
      <p:boldItalic r:id="rId38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7756"/>
    <a:srgbClr val="6F8E30"/>
    <a:srgbClr val="4E6489"/>
    <a:srgbClr val="8A8168"/>
    <a:srgbClr val="003D7C"/>
    <a:srgbClr val="FFFFFF"/>
    <a:srgbClr val="FFE500"/>
    <a:srgbClr val="512F00"/>
    <a:srgbClr val="DAA478"/>
    <a:srgbClr val="9326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76" autoAdjust="0"/>
    <p:restoredTop sz="94660"/>
  </p:normalViewPr>
  <p:slideViewPr>
    <p:cSldViewPr snapToGrid="0">
      <p:cViewPr varScale="1">
        <p:scale>
          <a:sx n="79" d="100"/>
          <a:sy n="79" d="100"/>
        </p:scale>
        <p:origin x="9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font" Target="fonts/font1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17/05/2023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14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Modifiez les styles du texte du masque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venir Next LT Pro" panose="020B0504020202020204" pitchFamily="34" charset="0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 smtClean="0"/>
              <a:pPr>
                <a:defRPr/>
              </a:pPr>
              <a:t>17/05/2023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venir Next LT Pro" panose="020B0504020202020204" pitchFamily="34" charset="0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Avenir Next LT Pro" panose="020B0504020202020204" pitchFamily="34" charset="0"/>
              </a:defRPr>
            </a:lvl1pPr>
          </a:lstStyle>
          <a:p>
            <a:pPr>
              <a:defRPr/>
            </a:pPr>
            <a:fld id="{0203C662-D2CD-4A1D-810A-6E65E0B7FD61}" type="slidenum">
              <a:rPr lang="fr-FR" smtClean="0"/>
              <a:pPr>
                <a:defRPr/>
              </a:pPr>
              <a:t>‹N°›</a:t>
            </a:fld>
            <a:endParaRPr lang="fr-FR" dirty="0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venir Next LT Pro" panose="020B05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image" Target="../media/image11.jpg"/><Relationship Id="rId7" Type="http://schemas.openxmlformats.org/officeDocument/2006/relationships/image" Target="../media/image17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12" Type="http://schemas.openxmlformats.org/officeDocument/2006/relationships/image" Target="../media/image28.jpeg"/><Relationship Id="rId2" Type="http://schemas.openxmlformats.org/officeDocument/2006/relationships/image" Target="../media/image18.png"/><Relationship Id="rId16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11" Type="http://schemas.openxmlformats.org/officeDocument/2006/relationships/image" Target="../media/image27.jpeg"/><Relationship Id="rId5" Type="http://schemas.openxmlformats.org/officeDocument/2006/relationships/image" Target="../media/image21.jpeg"/><Relationship Id="rId15" Type="http://schemas.openxmlformats.org/officeDocument/2006/relationships/image" Target="../media/image3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Relationship Id="rId1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11" Type="http://schemas.openxmlformats.org/officeDocument/2006/relationships/image" Target="../media/image52.png"/><Relationship Id="rId5" Type="http://schemas.openxmlformats.org/officeDocument/2006/relationships/image" Target="../media/image47.jpeg"/><Relationship Id="rId10" Type="http://schemas.openxmlformats.org/officeDocument/2006/relationships/image" Target="../media/image51.png"/><Relationship Id="rId4" Type="http://schemas.openxmlformats.org/officeDocument/2006/relationships/image" Target="../media/image46.png"/><Relationship Id="rId9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jpeg"/><Relationship Id="rId4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image" Target="../media/image6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jpeg"/><Relationship Id="rId4" Type="http://schemas.openxmlformats.org/officeDocument/2006/relationships/image" Target="../media/image6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7" Type="http://schemas.openxmlformats.org/officeDocument/2006/relationships/image" Target="../media/image7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1182346" y="2794624"/>
            <a:ext cx="9564606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 err="1">
                <a:latin typeface="Avenir Next LT Pro" panose="020B0504020202020204" pitchFamily="34" charset="0"/>
              </a:rPr>
              <a:t>Recap</a:t>
            </a:r>
            <a:r>
              <a:rPr lang="fr-FR" sz="6000" b="1" dirty="0">
                <a:latin typeface="Avenir Next LT Pro" panose="020B0504020202020204" pitchFamily="34" charset="0"/>
              </a:rPr>
              <a:t> com engagements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2023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6250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399C4F2-8EE7-945D-B151-557C2419E26C}"/>
              </a:ext>
            </a:extLst>
          </p:cNvPr>
          <p:cNvSpPr/>
          <p:nvPr/>
        </p:nvSpPr>
        <p:spPr>
          <a:xfrm>
            <a:off x="0" y="-97277"/>
            <a:ext cx="12192000" cy="695527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affiche, graphisme, Police&#10;&#10;Description générée automatiquement">
            <a:extLst>
              <a:ext uri="{FF2B5EF4-FFF2-40B4-BE49-F238E27FC236}">
                <a16:creationId xmlns:a16="http://schemas.microsoft.com/office/drawing/2014/main" id="{266E7ED6-95D4-005E-4BF8-590B33F189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507" y="0"/>
            <a:ext cx="48509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1533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399C4F2-8EE7-945D-B151-557C2419E26C}"/>
              </a:ext>
            </a:extLst>
          </p:cNvPr>
          <p:cNvSpPr/>
          <p:nvPr/>
        </p:nvSpPr>
        <p:spPr>
          <a:xfrm>
            <a:off x="0" y="-97277"/>
            <a:ext cx="12192000" cy="695527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affiche, livre, nourriture&#10;&#10;Description générée automatiquement">
            <a:extLst>
              <a:ext uri="{FF2B5EF4-FFF2-40B4-BE49-F238E27FC236}">
                <a16:creationId xmlns:a16="http://schemas.microsoft.com/office/drawing/2014/main" id="{B6BD3656-9E1D-648C-F0D9-858368694C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4863" y="0"/>
            <a:ext cx="2226663" cy="3148830"/>
          </a:xfrm>
          <a:prstGeom prst="rect">
            <a:avLst/>
          </a:prstGeom>
        </p:spPr>
      </p:pic>
      <p:pic>
        <p:nvPicPr>
          <p:cNvPr id="7" name="Image 6" descr="Une image contenant texte, affiche, conception, capture d’écran&#10;&#10;Description générée automatiquement">
            <a:extLst>
              <a:ext uri="{FF2B5EF4-FFF2-40B4-BE49-F238E27FC236}">
                <a16:creationId xmlns:a16="http://schemas.microsoft.com/office/drawing/2014/main" id="{501C8D14-9604-4759-8AE0-E8FC071932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02" y="0"/>
            <a:ext cx="2226663" cy="3148830"/>
          </a:xfrm>
          <a:prstGeom prst="rect">
            <a:avLst/>
          </a:prstGeom>
        </p:spPr>
      </p:pic>
      <p:pic>
        <p:nvPicPr>
          <p:cNvPr id="9" name="Image 8" descr="Une image contenant texte, fruit, jus, affiche&#10;&#10;Description générée automatiquement">
            <a:extLst>
              <a:ext uri="{FF2B5EF4-FFF2-40B4-BE49-F238E27FC236}">
                <a16:creationId xmlns:a16="http://schemas.microsoft.com/office/drawing/2014/main" id="{536BCB1A-6E80-365D-7EA2-DDD958DDD8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473" y="3380361"/>
            <a:ext cx="2226663" cy="3148830"/>
          </a:xfrm>
          <a:prstGeom prst="rect">
            <a:avLst/>
          </a:prstGeom>
        </p:spPr>
      </p:pic>
      <p:pic>
        <p:nvPicPr>
          <p:cNvPr id="11" name="Image 10" descr="Une image contenant texte, fruit, affiche, Aliments naturels&#10;&#10;Description générée automatiquement">
            <a:extLst>
              <a:ext uri="{FF2B5EF4-FFF2-40B4-BE49-F238E27FC236}">
                <a16:creationId xmlns:a16="http://schemas.microsoft.com/office/drawing/2014/main" id="{E367C289-BEB8-7B52-8DEB-7C6E9A899C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035" y="0"/>
            <a:ext cx="2226663" cy="3148830"/>
          </a:xfrm>
          <a:prstGeom prst="rect">
            <a:avLst/>
          </a:prstGeom>
        </p:spPr>
      </p:pic>
      <p:pic>
        <p:nvPicPr>
          <p:cNvPr id="13" name="Image 12" descr="Une image contenant texte, affiche, bouteille, conception&#10;&#10;Description générée automatiquement">
            <a:extLst>
              <a:ext uri="{FF2B5EF4-FFF2-40B4-BE49-F238E27FC236}">
                <a16:creationId xmlns:a16="http://schemas.microsoft.com/office/drawing/2014/main" id="{67801613-1229-DDC6-C9C9-4DF0F6413C1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3053" y="3429000"/>
            <a:ext cx="2226663" cy="3148830"/>
          </a:xfrm>
          <a:prstGeom prst="rect">
            <a:avLst/>
          </a:prstGeom>
        </p:spPr>
      </p:pic>
      <p:pic>
        <p:nvPicPr>
          <p:cNvPr id="15" name="Image 14" descr="Une image contenant texte, affiche, graphisme, Police&#10;&#10;Description générée automatiquement">
            <a:extLst>
              <a:ext uri="{FF2B5EF4-FFF2-40B4-BE49-F238E27FC236}">
                <a16:creationId xmlns:a16="http://schemas.microsoft.com/office/drawing/2014/main" id="{95DD2473-69E7-0A95-7748-92F8FF2E517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5633" y="3429000"/>
            <a:ext cx="2227315" cy="3148830"/>
          </a:xfrm>
          <a:prstGeom prst="rect">
            <a:avLst/>
          </a:prstGeom>
        </p:spPr>
      </p:pic>
      <p:pic>
        <p:nvPicPr>
          <p:cNvPr id="17" name="Image 16" descr="Une image contenant texte, affiche, fruit, livre&#10;&#10;Description générée automatiquement">
            <a:extLst>
              <a:ext uri="{FF2B5EF4-FFF2-40B4-BE49-F238E27FC236}">
                <a16:creationId xmlns:a16="http://schemas.microsoft.com/office/drawing/2014/main" id="{FCD95FEF-35FC-2019-9384-908E9F2B333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5207" y="0"/>
            <a:ext cx="2226663" cy="3148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3125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Antoine Jubert\Documents\PRES LNB\logo LNB.jpg">
            <a:extLst>
              <a:ext uri="{FF2B5EF4-FFF2-40B4-BE49-F238E27FC236}">
                <a16:creationId xmlns:a16="http://schemas.microsoft.com/office/drawing/2014/main" id="{540EBD3C-80BC-4307-8D7F-EB85E30C2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21066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C:\Users\Antoine Jubert\Documents\PRES LNB\logo LNB.jpg">
            <a:extLst>
              <a:ext uri="{FF2B5EF4-FFF2-40B4-BE49-F238E27FC236}">
                <a16:creationId xmlns:a16="http://schemas.microsoft.com/office/drawing/2014/main" id="{0C5464CA-EEB2-4C24-B0D7-7850536361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36306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500010AC-732D-44C3-B90C-1238A469ED15}"/>
              </a:ext>
            </a:extLst>
          </p:cNvPr>
          <p:cNvSpPr txBox="1"/>
          <p:nvPr/>
        </p:nvSpPr>
        <p:spPr>
          <a:xfrm>
            <a:off x="209204" y="197051"/>
            <a:ext cx="6283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</a:rPr>
              <a:t>ENGAGE POUR DE VRAI</a:t>
            </a:r>
            <a:endParaRPr lang="fr-FR" dirty="0">
              <a:latin typeface="Avenir Next LT Pro" panose="020B0504020202020204" pitchFamily="34" charset="0"/>
            </a:endParaRPr>
          </a:p>
        </p:txBody>
      </p:sp>
      <p:pic>
        <p:nvPicPr>
          <p:cNvPr id="17" name="Image 16" descr="Une image contenant signe&#10;&#10;Description générée automatiquement">
            <a:extLst>
              <a:ext uri="{FF2B5EF4-FFF2-40B4-BE49-F238E27FC236}">
                <a16:creationId xmlns:a16="http://schemas.microsoft.com/office/drawing/2014/main" id="{09B7857C-0108-165A-A488-B9A4903506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4113" y="4143443"/>
            <a:ext cx="1659492" cy="234731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D078761-5D26-CF0C-8EF5-64C2E808426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" t="1111" r="1308" b="1111"/>
          <a:stretch/>
        </p:blipFill>
        <p:spPr>
          <a:xfrm>
            <a:off x="3869247" y="4143443"/>
            <a:ext cx="1436590" cy="2347319"/>
          </a:xfrm>
          <a:prstGeom prst="rect">
            <a:avLst/>
          </a:prstGeom>
        </p:spPr>
      </p:pic>
      <p:pic>
        <p:nvPicPr>
          <p:cNvPr id="2" name="Image 1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C8BE9E8D-6EC8-3473-FAC4-D87E7EA2423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" t="1700" r="1309" b="953"/>
          <a:stretch/>
        </p:blipFill>
        <p:spPr>
          <a:xfrm>
            <a:off x="4642386" y="1778723"/>
            <a:ext cx="1427639" cy="2347320"/>
          </a:xfrm>
          <a:prstGeom prst="rect">
            <a:avLst/>
          </a:prstGeom>
        </p:spPr>
      </p:pic>
      <p:pic>
        <p:nvPicPr>
          <p:cNvPr id="11" name="Image 10" descr="Une image contenant alimentation, signe&#10;&#10;Description générée automatiquement">
            <a:extLst>
              <a:ext uri="{FF2B5EF4-FFF2-40B4-BE49-F238E27FC236}">
                <a16:creationId xmlns:a16="http://schemas.microsoft.com/office/drawing/2014/main" id="{6635EF50-EE68-F334-FA1A-3637225FE57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" t="793" r="1304" b="1746"/>
          <a:stretch/>
        </p:blipFill>
        <p:spPr>
          <a:xfrm>
            <a:off x="6139278" y="1613509"/>
            <a:ext cx="1441271" cy="2347321"/>
          </a:xfrm>
          <a:prstGeom prst="rect">
            <a:avLst/>
          </a:prstGeom>
        </p:spPr>
      </p:pic>
      <p:pic>
        <p:nvPicPr>
          <p:cNvPr id="13" name="Image 12" descr="Une image contenant texte, alimentation&#10;&#10;Description générée automatiquement">
            <a:extLst>
              <a:ext uri="{FF2B5EF4-FFF2-40B4-BE49-F238E27FC236}">
                <a16:creationId xmlns:a16="http://schemas.microsoft.com/office/drawing/2014/main" id="{CBBBA482-AEA8-AA9A-C5A7-16769C05B6A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5" t="1270" r="2085" b="1270"/>
          <a:stretch/>
        </p:blipFill>
        <p:spPr>
          <a:xfrm>
            <a:off x="359454" y="605906"/>
            <a:ext cx="2089244" cy="3360939"/>
          </a:xfrm>
          <a:prstGeom prst="rect">
            <a:avLst/>
          </a:prstGeom>
        </p:spPr>
      </p:pic>
      <p:pic>
        <p:nvPicPr>
          <p:cNvPr id="14" name="Image 13" descr="Une image contenant texte, alimentation, signe&#10;&#10;Description générée automatiquement">
            <a:extLst>
              <a:ext uri="{FF2B5EF4-FFF2-40B4-BE49-F238E27FC236}">
                <a16:creationId xmlns:a16="http://schemas.microsoft.com/office/drawing/2014/main" id="{F6E4A748-8FFC-E6A6-F314-4EF68A9D9F7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5" t="634" r="1826" b="953"/>
          <a:stretch/>
        </p:blipFill>
        <p:spPr>
          <a:xfrm>
            <a:off x="7666242" y="1613509"/>
            <a:ext cx="1404293" cy="2353140"/>
          </a:xfrm>
          <a:prstGeom prst="rect">
            <a:avLst/>
          </a:prstGeom>
        </p:spPr>
      </p:pic>
      <p:pic>
        <p:nvPicPr>
          <p:cNvPr id="15" name="Image 14" descr="Une image contenant texte&#10;&#10;Description générée automatiquement">
            <a:extLst>
              <a:ext uri="{FF2B5EF4-FFF2-40B4-BE49-F238E27FC236}">
                <a16:creationId xmlns:a16="http://schemas.microsoft.com/office/drawing/2014/main" id="{9ED961C3-D95E-327C-890C-BCC696CB11B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" t="953" r="1308" b="794"/>
          <a:stretch/>
        </p:blipFill>
        <p:spPr>
          <a:xfrm>
            <a:off x="5489863" y="4126043"/>
            <a:ext cx="1440226" cy="2364719"/>
          </a:xfrm>
          <a:prstGeom prst="rect">
            <a:avLst/>
          </a:prstGeom>
        </p:spPr>
      </p:pic>
      <p:pic>
        <p:nvPicPr>
          <p:cNvPr id="16" name="Image 15" descr="Une image contenant alimentation, fruit&#10;&#10;Description générée automatiquement">
            <a:extLst>
              <a:ext uri="{FF2B5EF4-FFF2-40B4-BE49-F238E27FC236}">
                <a16:creationId xmlns:a16="http://schemas.microsoft.com/office/drawing/2014/main" id="{652C271C-072F-74FA-A09F-F702FAED155C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" t="1111" r="790" b="794"/>
          <a:stretch/>
        </p:blipFill>
        <p:spPr>
          <a:xfrm>
            <a:off x="9176766" y="1607690"/>
            <a:ext cx="1443108" cy="2353140"/>
          </a:xfrm>
          <a:prstGeom prst="rect">
            <a:avLst/>
          </a:prstGeom>
        </p:spPr>
      </p:pic>
      <p:pic>
        <p:nvPicPr>
          <p:cNvPr id="18" name="Image 17" descr="Une image contenant texte, journal&#10;&#10;Description générée automatiquement">
            <a:extLst>
              <a:ext uri="{FF2B5EF4-FFF2-40B4-BE49-F238E27FC236}">
                <a16:creationId xmlns:a16="http://schemas.microsoft.com/office/drawing/2014/main" id="{9038803C-D7AB-9685-FEDA-A5C48385EE0A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" t="3129" r="1309" b="1270"/>
          <a:stretch/>
        </p:blipFill>
        <p:spPr>
          <a:xfrm>
            <a:off x="359454" y="4126043"/>
            <a:ext cx="1446335" cy="2364720"/>
          </a:xfrm>
          <a:prstGeom prst="rect">
            <a:avLst/>
          </a:prstGeom>
        </p:spPr>
      </p:pic>
      <p:pic>
        <p:nvPicPr>
          <p:cNvPr id="19" name="Image 18" descr="Une image contenant texte&#10;&#10;Description générée automatiquement">
            <a:extLst>
              <a:ext uri="{FF2B5EF4-FFF2-40B4-BE49-F238E27FC236}">
                <a16:creationId xmlns:a16="http://schemas.microsoft.com/office/drawing/2014/main" id="{BCD791CF-5B8E-9600-6692-7CC4D6649CB0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9" t="3740" r="5455" b="1701"/>
          <a:stretch/>
        </p:blipFill>
        <p:spPr>
          <a:xfrm>
            <a:off x="8698163" y="4126043"/>
            <a:ext cx="1467384" cy="2364719"/>
          </a:xfrm>
          <a:prstGeom prst="rect">
            <a:avLst/>
          </a:prstGeom>
        </p:spPr>
      </p:pic>
      <p:pic>
        <p:nvPicPr>
          <p:cNvPr id="20" name="Image 19" descr="Une image contenant texte, signe&#10;&#10;Description générée automatiquement">
            <a:extLst>
              <a:ext uri="{FF2B5EF4-FFF2-40B4-BE49-F238E27FC236}">
                <a16:creationId xmlns:a16="http://schemas.microsoft.com/office/drawing/2014/main" id="{BDB56AB4-FAAA-CC24-172D-FF1F26D0657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095" y="4126043"/>
            <a:ext cx="1604062" cy="2364719"/>
          </a:xfrm>
          <a:prstGeom prst="rect">
            <a:avLst/>
          </a:prstGeom>
        </p:spPr>
      </p:pic>
      <p:pic>
        <p:nvPicPr>
          <p:cNvPr id="21" name="Image 20" descr="Une image contenant texte, alimentation&#10;&#10;Description générée automatiquement">
            <a:extLst>
              <a:ext uri="{FF2B5EF4-FFF2-40B4-BE49-F238E27FC236}">
                <a16:creationId xmlns:a16="http://schemas.microsoft.com/office/drawing/2014/main" id="{C37397BA-E0BA-4DF2-08D0-AAE005BF4458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5" t="476" r="1570" b="794"/>
          <a:stretch/>
        </p:blipFill>
        <p:spPr>
          <a:xfrm>
            <a:off x="2528794" y="566383"/>
            <a:ext cx="2037954" cy="3394447"/>
          </a:xfrm>
          <a:prstGeom prst="rect">
            <a:avLst/>
          </a:prstGeom>
        </p:spPr>
      </p:pic>
      <p:pic>
        <p:nvPicPr>
          <p:cNvPr id="22" name="Image 21" descr="Une image contenant fruit, alimentation&#10;&#10;Description générée automatiquement">
            <a:extLst>
              <a:ext uri="{FF2B5EF4-FFF2-40B4-BE49-F238E27FC236}">
                <a16:creationId xmlns:a16="http://schemas.microsoft.com/office/drawing/2014/main" id="{0AC1E640-3B25-959E-49F1-F19D9EFEC907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" t="953" r="794" b="1747"/>
          <a:stretch/>
        </p:blipFill>
        <p:spPr>
          <a:xfrm>
            <a:off x="10267389" y="4143443"/>
            <a:ext cx="1443621" cy="2347319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24C4228A-F55E-2FB6-6282-06E6AFEE5F95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6105" y="1607690"/>
            <a:ext cx="1405812" cy="2353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0982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Antoine Jubert\Documents\PRES LNB\logo LNB.jpg">
            <a:extLst>
              <a:ext uri="{FF2B5EF4-FFF2-40B4-BE49-F238E27FC236}">
                <a16:creationId xmlns:a16="http://schemas.microsoft.com/office/drawing/2014/main" id="{540EBD3C-80BC-4307-8D7F-EB85E30C2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21066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C:\Users\Antoine Jubert\Documents\PRES LNB\logo LNB.jpg">
            <a:extLst>
              <a:ext uri="{FF2B5EF4-FFF2-40B4-BE49-F238E27FC236}">
                <a16:creationId xmlns:a16="http://schemas.microsoft.com/office/drawing/2014/main" id="{0C5464CA-EEB2-4C24-B0D7-7850536361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36306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EDFA42B-2440-41CB-96F9-E5C15208D7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205" y="1016001"/>
            <a:ext cx="2635117" cy="3986582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0D67D75E-095A-4EA6-B3E6-5680B2984935}"/>
              </a:ext>
            </a:extLst>
          </p:cNvPr>
          <p:cNvSpPr txBox="1"/>
          <p:nvPr/>
        </p:nvSpPr>
        <p:spPr>
          <a:xfrm>
            <a:off x="209204" y="5347687"/>
            <a:ext cx="2371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T&amp;D N°5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00010AC-732D-44C3-B90C-1238A469ED15}"/>
              </a:ext>
            </a:extLst>
          </p:cNvPr>
          <p:cNvSpPr txBox="1"/>
          <p:nvPr/>
        </p:nvSpPr>
        <p:spPr>
          <a:xfrm>
            <a:off x="209204" y="197051"/>
            <a:ext cx="6283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</a:rPr>
              <a:t>ENGAGEMENTS / RESPONSABILITE</a:t>
            </a:r>
            <a:endParaRPr lang="fr-FR" dirty="0">
              <a:latin typeface="Avenir Next LT Pro" panose="020B0504020202020204" pitchFamily="34" charset="0"/>
            </a:endParaRPr>
          </a:p>
        </p:txBody>
      </p:sp>
      <p:pic>
        <p:nvPicPr>
          <p:cNvPr id="17" name="Image 16" descr="Une image contenant signe&#10;&#10;Description générée automatiquement">
            <a:extLst>
              <a:ext uri="{FF2B5EF4-FFF2-40B4-BE49-F238E27FC236}">
                <a16:creationId xmlns:a16="http://schemas.microsoft.com/office/drawing/2014/main" id="{09B7857C-0108-165A-A488-B9A4903506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562" y="967244"/>
            <a:ext cx="2886590" cy="408302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D078761-5D26-CF0C-8EF5-64C2E808426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" t="1111" r="1308" b="1111"/>
          <a:stretch/>
        </p:blipFill>
        <p:spPr>
          <a:xfrm>
            <a:off x="9587863" y="1000901"/>
            <a:ext cx="2425040" cy="39623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C114949-828A-DF55-B1D0-7AD7559153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96890" y="1063688"/>
            <a:ext cx="2816103" cy="398658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A47CB61-E56F-CDE4-0A3F-CC7C9364F21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96890" y="5347687"/>
            <a:ext cx="5417234" cy="963642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B29D344E-665F-00FF-F4E9-B240A6449DA8}"/>
              </a:ext>
            </a:extLst>
          </p:cNvPr>
          <p:cNvSpPr txBox="1"/>
          <p:nvPr/>
        </p:nvSpPr>
        <p:spPr>
          <a:xfrm>
            <a:off x="4997772" y="6407330"/>
            <a:ext cx="2371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OP38 2022</a:t>
            </a:r>
          </a:p>
        </p:txBody>
      </p:sp>
      <p:sp>
        <p:nvSpPr>
          <p:cNvPr id="2" name="Rectangle 1"/>
          <p:cNvSpPr/>
          <p:nvPr/>
        </p:nvSpPr>
        <p:spPr>
          <a:xfrm>
            <a:off x="9112138" y="5267761"/>
            <a:ext cx="28706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/>
              <a:t>MC : Voir la RSE</a:t>
            </a:r>
          </a:p>
          <a:p>
            <a:r>
              <a:rPr lang="fr-FR" sz="1400" dirty="0"/>
              <a:t>Discours autour du Gaz à effet de serre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468620" y="605952"/>
            <a:ext cx="4988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Ok.</a:t>
            </a:r>
          </a:p>
        </p:txBody>
      </p:sp>
      <p:cxnSp>
        <p:nvCxnSpPr>
          <p:cNvPr id="14" name="Connecteur droit avec flèche 13"/>
          <p:cNvCxnSpPr/>
          <p:nvPr/>
        </p:nvCxnSpPr>
        <p:spPr>
          <a:xfrm flipH="1">
            <a:off x="6773779" y="975284"/>
            <a:ext cx="2538663" cy="407498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1291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>
            <a:extLst>
              <a:ext uri="{FF2B5EF4-FFF2-40B4-BE49-F238E27FC236}">
                <a16:creationId xmlns:a16="http://schemas.microsoft.com/office/drawing/2014/main" id="{500010AC-732D-44C3-B90C-1238A469ED15}"/>
              </a:ext>
            </a:extLst>
          </p:cNvPr>
          <p:cNvSpPr txBox="1"/>
          <p:nvPr/>
        </p:nvSpPr>
        <p:spPr>
          <a:xfrm>
            <a:off x="209204" y="197051"/>
            <a:ext cx="6283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</a:rPr>
              <a:t>ENGAGEMENTS / RESPONSABILITE / ANTIGASPI</a:t>
            </a:r>
            <a:endParaRPr lang="fr-FR" dirty="0">
              <a:latin typeface="Avenir Next LT Pro" panose="020B0504020202020204" pitchFamily="34" charset="0"/>
            </a:endParaRPr>
          </a:p>
        </p:txBody>
      </p:sp>
      <p:pic>
        <p:nvPicPr>
          <p:cNvPr id="12" name="Image 11" descr="Une image contenant texte, alimentation&#10;&#10;Description générée automatiquement">
            <a:extLst>
              <a:ext uri="{FF2B5EF4-FFF2-40B4-BE49-F238E27FC236}">
                <a16:creationId xmlns:a16="http://schemas.microsoft.com/office/drawing/2014/main" id="{B5B629F9-2D16-5653-E7F7-AAE2464413F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5" t="476" r="1570" b="794"/>
          <a:stretch/>
        </p:blipFill>
        <p:spPr>
          <a:xfrm>
            <a:off x="2809642" y="1181755"/>
            <a:ext cx="2456895" cy="4092241"/>
          </a:xfrm>
          <a:prstGeom prst="rect">
            <a:avLst/>
          </a:prstGeom>
        </p:spPr>
      </p:pic>
      <p:pic>
        <p:nvPicPr>
          <p:cNvPr id="15" name="Image 14" descr="Une image contenant fruit, alimentation&#10;&#10;Description générée automatiquement">
            <a:extLst>
              <a:ext uri="{FF2B5EF4-FFF2-40B4-BE49-F238E27FC236}">
                <a16:creationId xmlns:a16="http://schemas.microsoft.com/office/drawing/2014/main" id="{BACD8AF4-8BB6-A2CB-2138-E9A916420F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" t="953" r="794" b="1747"/>
          <a:stretch/>
        </p:blipFill>
        <p:spPr>
          <a:xfrm>
            <a:off x="145157" y="1181755"/>
            <a:ext cx="2516763" cy="409224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8BCA25D-8C3E-BD43-0E67-96569E0422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7451" y="1181755"/>
            <a:ext cx="2893762" cy="409224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915FF2D-5764-7726-FE0A-EFF45B851D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7055" y="1170894"/>
            <a:ext cx="2893079" cy="4097671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209204" y="5158511"/>
            <a:ext cx="610323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2 axes : </a:t>
            </a:r>
          </a:p>
          <a:p>
            <a:r>
              <a:rPr lang="fr-FR" sz="1400" dirty="0"/>
              <a:t>1/ Lutter contre le gaspillage alimentaire avec les dons de repas</a:t>
            </a:r>
          </a:p>
          <a:p>
            <a:r>
              <a:rPr lang="fr-FR" sz="1400" dirty="0"/>
              <a:t>2/Merci pour votre générosité.  Citer les associations type restos du cœur, banque alimentaire, école du chat… pour les collectes (à recouper avec notre Com « tous solidaires »</a:t>
            </a:r>
          </a:p>
        </p:txBody>
      </p:sp>
      <p:sp>
        <p:nvSpPr>
          <p:cNvPr id="2" name="Rectangle 1"/>
          <p:cNvSpPr/>
          <p:nvPr/>
        </p:nvSpPr>
        <p:spPr>
          <a:xfrm>
            <a:off x="2996793" y="801562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A supprimer</a:t>
            </a:r>
          </a:p>
        </p:txBody>
      </p:sp>
      <p:sp>
        <p:nvSpPr>
          <p:cNvPr id="3" name="Rectangle 2"/>
          <p:cNvSpPr/>
          <p:nvPr/>
        </p:nvSpPr>
        <p:spPr>
          <a:xfrm>
            <a:off x="7195746" y="5268565"/>
            <a:ext cx="43327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 err="1"/>
              <a:t>Décli</a:t>
            </a:r>
            <a:r>
              <a:rPr lang="fr-FR" sz="1400" dirty="0"/>
              <a:t> à faire pour l’ouverture de </a:t>
            </a:r>
            <a:r>
              <a:rPr lang="fr-FR" sz="1400" dirty="0" err="1"/>
              <a:t>Malzeville</a:t>
            </a:r>
            <a:r>
              <a:rPr lang="fr-FR" sz="1400" dirty="0"/>
              <a:t> : smoothies avec les fruits abîmés</a:t>
            </a:r>
          </a:p>
        </p:txBody>
      </p:sp>
    </p:spTree>
    <p:extLst>
      <p:ext uri="{BB962C8B-B14F-4D97-AF65-F5344CB8AC3E}">
        <p14:creationId xmlns:p14="http://schemas.microsoft.com/office/powerpoint/2010/main" val="20673200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Antoine Jubert\Documents\PRES LNB\logo LNB.jpg">
            <a:extLst>
              <a:ext uri="{FF2B5EF4-FFF2-40B4-BE49-F238E27FC236}">
                <a16:creationId xmlns:a16="http://schemas.microsoft.com/office/drawing/2014/main" id="{540EBD3C-80BC-4307-8D7F-EB85E30C2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C:\Users\Antoine Jubert\Documents\PRES LNB\logo LNB.jpg">
            <a:extLst>
              <a:ext uri="{FF2B5EF4-FFF2-40B4-BE49-F238E27FC236}">
                <a16:creationId xmlns:a16="http://schemas.microsoft.com/office/drawing/2014/main" id="{0C5464CA-EEB2-4C24-B0D7-7850536361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9283FAF8-7E7B-A882-CB79-E5AF9DB015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1146" y="774700"/>
            <a:ext cx="6669708" cy="1174188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1F08B1C2-6A70-BE2C-C3BC-B9CD211FB2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0196" y="2088307"/>
            <a:ext cx="6645743" cy="1182175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352882D7-037B-C134-2400-742EF7B46A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0196" y="3409906"/>
            <a:ext cx="6669707" cy="1158212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2281A017-0A2A-8996-AAF7-BBB101B96B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61146" y="4707542"/>
            <a:ext cx="6661718" cy="1158212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5313CE4C-49D1-968C-0DF6-3D1D0AADCD7E}"/>
              </a:ext>
            </a:extLst>
          </p:cNvPr>
          <p:cNvSpPr txBox="1"/>
          <p:nvPr/>
        </p:nvSpPr>
        <p:spPr>
          <a:xfrm>
            <a:off x="209204" y="197051"/>
            <a:ext cx="6283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</a:rPr>
              <a:t>ENGAGEMENTS / RESPONSABILITE / ANTIGASPI</a:t>
            </a:r>
            <a:endParaRPr lang="fr-FR" dirty="0">
              <a:latin typeface="Avenir Next LT Pro" panose="020B05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09204" y="2179161"/>
            <a:ext cx="2004607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/>
              <a:t>A mettre à jour</a:t>
            </a:r>
          </a:p>
          <a:p>
            <a:r>
              <a:rPr lang="fr-FR" sz="1400" dirty="0"/>
              <a:t>à associer au gaspillage alimentaire</a:t>
            </a:r>
          </a:p>
          <a:p>
            <a:r>
              <a:rPr lang="fr-FR" sz="1400" dirty="0"/>
              <a:t>- TGTG et ANIT-GASPI  ensemble +</a:t>
            </a:r>
          </a:p>
          <a:p>
            <a:r>
              <a:rPr lang="fr-FR" sz="1400" dirty="0"/>
              <a:t>- ajouter les actions produits abîmés</a:t>
            </a:r>
          </a:p>
          <a:p>
            <a:r>
              <a:rPr lang="fr-FR" sz="1400" dirty="0"/>
              <a:t>- dons aux associations</a:t>
            </a:r>
          </a:p>
          <a:p>
            <a:endParaRPr lang="fr-FR" sz="1400" dirty="0"/>
          </a:p>
          <a:p>
            <a:r>
              <a:rPr lang="fr-FR" sz="1400" dirty="0"/>
              <a:t>Mettre le 100% prospectus sous un autre </a:t>
            </a:r>
            <a:r>
              <a:rPr lang="fr-FR" sz="1400" dirty="0" err="1"/>
              <a:t>chapo</a:t>
            </a:r>
            <a:endParaRPr lang="fr-FR" sz="1400" dirty="0"/>
          </a:p>
          <a:p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23515217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Antoine Jubert\Documents\PRES LNB\logo LNB.jpg">
            <a:extLst>
              <a:ext uri="{FF2B5EF4-FFF2-40B4-BE49-F238E27FC236}">
                <a16:creationId xmlns:a16="http://schemas.microsoft.com/office/drawing/2014/main" id="{540EBD3C-80BC-4307-8D7F-EB85E30C2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C:\Users\Antoine Jubert\Documents\PRES LNB\logo LNB.jpg">
            <a:extLst>
              <a:ext uri="{FF2B5EF4-FFF2-40B4-BE49-F238E27FC236}">
                <a16:creationId xmlns:a16="http://schemas.microsoft.com/office/drawing/2014/main" id="{0C5464CA-EEB2-4C24-B0D7-7850536361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40403278-E3E4-4B61-8E9C-EB0C93CB5B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8365" y="739167"/>
            <a:ext cx="2276602" cy="336501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0D3C8ECB-A985-4BEA-9B93-4B38254244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552" y="774544"/>
            <a:ext cx="2224672" cy="3374087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55E51F4A-566A-48B6-BE19-AFE5BEA38290}"/>
              </a:ext>
            </a:extLst>
          </p:cNvPr>
          <p:cNvSpPr txBox="1"/>
          <p:nvPr/>
        </p:nvSpPr>
        <p:spPr>
          <a:xfrm>
            <a:off x="158552" y="4184956"/>
            <a:ext cx="1966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T&amp;D N°7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F4FFBE82-BABF-466F-AB14-8C9E58A5B6D9}"/>
              </a:ext>
            </a:extLst>
          </p:cNvPr>
          <p:cNvSpPr txBox="1"/>
          <p:nvPr/>
        </p:nvSpPr>
        <p:spPr>
          <a:xfrm>
            <a:off x="2596980" y="4182710"/>
            <a:ext cx="2194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DECAUX 2021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C1FEE9CD-D53D-4860-A546-769A00E67B59}"/>
              </a:ext>
            </a:extLst>
          </p:cNvPr>
          <p:cNvSpPr txBox="1"/>
          <p:nvPr/>
        </p:nvSpPr>
        <p:spPr>
          <a:xfrm>
            <a:off x="209204" y="247851"/>
            <a:ext cx="6283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</a:rPr>
              <a:t>ENGAGEMENTS PRODUIT </a:t>
            </a:r>
            <a:r>
              <a:rPr lang="fr-FR" dirty="0">
                <a:latin typeface="Avenir Next LT Pro" panose="020B0504020202020204" pitchFamily="34" charset="0"/>
              </a:rPr>
              <a:t>: local, bio, durable, santé</a:t>
            </a:r>
          </a:p>
        </p:txBody>
      </p:sp>
      <p:pic>
        <p:nvPicPr>
          <p:cNvPr id="11" name="Image 10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3E5497C0-5E1E-4315-BD49-5F4DE6FBC2D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" t="1700" r="1309" b="953"/>
          <a:stretch/>
        </p:blipFill>
        <p:spPr>
          <a:xfrm>
            <a:off x="7504214" y="1"/>
            <a:ext cx="2052118" cy="3374087"/>
          </a:xfrm>
          <a:prstGeom prst="rect">
            <a:avLst/>
          </a:prstGeom>
        </p:spPr>
      </p:pic>
      <p:pic>
        <p:nvPicPr>
          <p:cNvPr id="12" name="Image 11" descr="Une image contenant alimentation, signe&#10;&#10;Description générée automatiquement">
            <a:extLst>
              <a:ext uri="{FF2B5EF4-FFF2-40B4-BE49-F238E27FC236}">
                <a16:creationId xmlns:a16="http://schemas.microsoft.com/office/drawing/2014/main" id="{0EA42D6A-1C20-A250-6A89-F0F7F9A9F83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" t="793" r="1304" b="1746"/>
          <a:stretch/>
        </p:blipFill>
        <p:spPr>
          <a:xfrm>
            <a:off x="9684970" y="0"/>
            <a:ext cx="2071712" cy="337408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D6CD6BE-2FDE-08EB-05DF-269C8DC4278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9239" y="4608892"/>
            <a:ext cx="4535124" cy="784925"/>
          </a:xfrm>
          <a:prstGeom prst="rect">
            <a:avLst/>
          </a:prstGeom>
        </p:spPr>
      </p:pic>
      <p:pic>
        <p:nvPicPr>
          <p:cNvPr id="2" name="Image 1" descr="Une image contenant texte, alimentation&#10;&#10;Description générée automatiquement">
            <a:extLst>
              <a:ext uri="{FF2B5EF4-FFF2-40B4-BE49-F238E27FC236}">
                <a16:creationId xmlns:a16="http://schemas.microsoft.com/office/drawing/2014/main" id="{2E684398-5259-BF6E-1475-7DB3E135389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5" t="1270" r="2085" b="1270"/>
          <a:stretch/>
        </p:blipFill>
        <p:spPr>
          <a:xfrm>
            <a:off x="9642323" y="3451976"/>
            <a:ext cx="2089244" cy="3360939"/>
          </a:xfrm>
          <a:prstGeom prst="rect">
            <a:avLst/>
          </a:prstGeom>
        </p:spPr>
      </p:pic>
      <p:pic>
        <p:nvPicPr>
          <p:cNvPr id="5" name="Image 4" descr="Une image contenant texte, alimentation, signe&#10;&#10;Description générée automatiquement">
            <a:extLst>
              <a:ext uri="{FF2B5EF4-FFF2-40B4-BE49-F238E27FC236}">
                <a16:creationId xmlns:a16="http://schemas.microsoft.com/office/drawing/2014/main" id="{FDA3A14E-40E8-8F3D-6110-566F4ADA114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5" t="634" r="1826" b="953"/>
          <a:stretch/>
        </p:blipFill>
        <p:spPr>
          <a:xfrm>
            <a:off x="7495125" y="3430438"/>
            <a:ext cx="2018560" cy="3382452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EB830F2-72D9-5970-5C94-1A39DEF3698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0135" y="5460789"/>
            <a:ext cx="4513331" cy="786578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0BAC9BAC-0907-4DA2-9781-818652517CB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884363" y="739166"/>
            <a:ext cx="2252391" cy="3365017"/>
          </a:xfrm>
          <a:prstGeom prst="rect">
            <a:avLst/>
          </a:prstGeom>
        </p:spPr>
      </p:pic>
      <p:sp>
        <p:nvSpPr>
          <p:cNvPr id="21" name="ZoneTexte 20"/>
          <p:cNvSpPr txBox="1"/>
          <p:nvPr/>
        </p:nvSpPr>
        <p:spPr>
          <a:xfrm>
            <a:off x="4903718" y="4148632"/>
            <a:ext cx="2462769" cy="312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Harmoniser un peu plus les 3</a:t>
            </a:r>
          </a:p>
        </p:txBody>
      </p:sp>
      <p:sp>
        <p:nvSpPr>
          <p:cNvPr id="22" name="ZoneTexte 21"/>
          <p:cNvSpPr txBox="1"/>
          <p:nvPr/>
        </p:nvSpPr>
        <p:spPr>
          <a:xfrm>
            <a:off x="7495125" y="2789312"/>
            <a:ext cx="4478582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400" dirty="0"/>
              <a:t>Boucherie toujours d’actu 94 %</a:t>
            </a:r>
          </a:p>
          <a:p>
            <a:r>
              <a:rPr lang="fr-FR" sz="1400" dirty="0"/>
              <a:t>Mise à jour % vins durables</a:t>
            </a:r>
          </a:p>
          <a:p>
            <a:r>
              <a:rPr lang="fr-FR" sz="1400" dirty="0"/>
              <a:t>Bio reprendre 2/3 produits emblématiques mais avec un prix tapé &lt; carrefour. MC : voir les CM sur le sujet</a:t>
            </a:r>
          </a:p>
          <a:p>
            <a:r>
              <a:rPr lang="fr-FR" sz="1400" dirty="0"/>
              <a:t>Engagé manger plus sain supprimé</a:t>
            </a:r>
          </a:p>
        </p:txBody>
      </p:sp>
      <p:sp>
        <p:nvSpPr>
          <p:cNvPr id="7" name="Rectangle 6"/>
          <p:cNvSpPr/>
          <p:nvPr/>
        </p:nvSpPr>
        <p:spPr>
          <a:xfrm>
            <a:off x="5187714" y="4536888"/>
            <a:ext cx="191075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/>
              <a:t>Ajouter un bandeau avec contenu autour du 1</a:t>
            </a:r>
            <a:r>
              <a:rPr lang="fr-FR" sz="1400" baseline="30000" dirty="0"/>
              <a:t>er</a:t>
            </a:r>
            <a:r>
              <a:rPr lang="fr-FR" sz="1400" dirty="0"/>
              <a:t> prix au premium, pour tous les porte monnaies</a:t>
            </a:r>
          </a:p>
          <a:p>
            <a:endParaRPr lang="fr-FR" sz="1400" dirty="0"/>
          </a:p>
          <a:p>
            <a:r>
              <a:rPr lang="fr-FR" sz="1400" dirty="0"/>
              <a:t>MC : mettre à jour nb de produits bio + vins durables</a:t>
            </a:r>
          </a:p>
        </p:txBody>
      </p:sp>
      <p:cxnSp>
        <p:nvCxnSpPr>
          <p:cNvPr id="23" name="Connecteur droit avec flèche 22"/>
          <p:cNvCxnSpPr/>
          <p:nvPr/>
        </p:nvCxnSpPr>
        <p:spPr>
          <a:xfrm flipH="1">
            <a:off x="9684970" y="3958863"/>
            <a:ext cx="2046598" cy="289913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79423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Antoine Jubert\Documents\PRES LNB\logo LNB.jpg">
            <a:extLst>
              <a:ext uri="{FF2B5EF4-FFF2-40B4-BE49-F238E27FC236}">
                <a16:creationId xmlns:a16="http://schemas.microsoft.com/office/drawing/2014/main" id="{540EBD3C-80BC-4307-8D7F-EB85E30C2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C:\Users\Antoine Jubert\Documents\PRES LNB\logo LNB.jpg">
            <a:extLst>
              <a:ext uri="{FF2B5EF4-FFF2-40B4-BE49-F238E27FC236}">
                <a16:creationId xmlns:a16="http://schemas.microsoft.com/office/drawing/2014/main" id="{0C5464CA-EEB2-4C24-B0D7-7850536361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C1FEE9CD-D53D-4860-A546-769A00E67B59}"/>
              </a:ext>
            </a:extLst>
          </p:cNvPr>
          <p:cNvSpPr txBox="1"/>
          <p:nvPr/>
        </p:nvSpPr>
        <p:spPr>
          <a:xfrm>
            <a:off x="209204" y="247851"/>
            <a:ext cx="6283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</a:rPr>
              <a:t>ENGAGEMENTS PRODUIT </a:t>
            </a:r>
            <a:r>
              <a:rPr lang="fr-FR" dirty="0">
                <a:latin typeface="Avenir Next LT Pro" panose="020B0504020202020204" pitchFamily="34" charset="0"/>
              </a:rPr>
              <a:t>: goût, la qualité, l’accessibilité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396B0FF-E151-D7CE-EF3C-B148C8575A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980" y="1212770"/>
            <a:ext cx="2695729" cy="3818152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4BC1BB2E-CB26-EB5C-2032-C459EFEBABB5}"/>
              </a:ext>
            </a:extLst>
          </p:cNvPr>
          <p:cNvSpPr txBox="1"/>
          <p:nvPr/>
        </p:nvSpPr>
        <p:spPr>
          <a:xfrm>
            <a:off x="4039448" y="1212770"/>
            <a:ext cx="6156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Ajouter toutes les couvertures de prospectus et les campagnes média sur le « Bien Manger à Petit Prix »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1067313" y="5159339"/>
            <a:ext cx="18533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Fruit offert supprimé</a:t>
            </a:r>
          </a:p>
        </p:txBody>
      </p:sp>
      <p:cxnSp>
        <p:nvCxnSpPr>
          <p:cNvPr id="9" name="Connecteur droit avec flèche 8"/>
          <p:cNvCxnSpPr/>
          <p:nvPr/>
        </p:nvCxnSpPr>
        <p:spPr>
          <a:xfrm flipH="1">
            <a:off x="603514" y="1212770"/>
            <a:ext cx="2467232" cy="394656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55046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Antoine Jubert\Documents\PRES LNB\logo LNB.jpg">
            <a:extLst>
              <a:ext uri="{FF2B5EF4-FFF2-40B4-BE49-F238E27FC236}">
                <a16:creationId xmlns:a16="http://schemas.microsoft.com/office/drawing/2014/main" id="{540EBD3C-80BC-4307-8D7F-EB85E30C2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C:\Users\Antoine Jubert\Documents\PRES LNB\logo LNB.jpg">
            <a:extLst>
              <a:ext uri="{FF2B5EF4-FFF2-40B4-BE49-F238E27FC236}">
                <a16:creationId xmlns:a16="http://schemas.microsoft.com/office/drawing/2014/main" id="{0C5464CA-EEB2-4C24-B0D7-7850536361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0B89AE2-1411-4151-AB18-E111C28F4C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353" y="856028"/>
            <a:ext cx="2348027" cy="3532851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E56C2153-DFF0-4373-B52F-109DBC227F55}"/>
              </a:ext>
            </a:extLst>
          </p:cNvPr>
          <p:cNvSpPr txBox="1"/>
          <p:nvPr/>
        </p:nvSpPr>
        <p:spPr>
          <a:xfrm>
            <a:off x="4399942" y="4384067"/>
            <a:ext cx="1391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T&amp;D N°6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00F4EC0F-F8B3-4832-82C8-2F0B46BC98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5204" y="856028"/>
            <a:ext cx="2330820" cy="3532851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414B0C31-61F7-4DA6-9E35-A1AE379A36F8}"/>
              </a:ext>
            </a:extLst>
          </p:cNvPr>
          <p:cNvSpPr txBox="1"/>
          <p:nvPr/>
        </p:nvSpPr>
        <p:spPr>
          <a:xfrm>
            <a:off x="1834016" y="4394275"/>
            <a:ext cx="1391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T&amp;D N°4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F007F2A0-112A-4943-8456-E45D9E7637B4}"/>
              </a:ext>
            </a:extLst>
          </p:cNvPr>
          <p:cNvSpPr txBox="1"/>
          <p:nvPr/>
        </p:nvSpPr>
        <p:spPr>
          <a:xfrm>
            <a:off x="209204" y="197051"/>
            <a:ext cx="6283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</a:rPr>
              <a:t>LOCAL</a:t>
            </a:r>
            <a:r>
              <a:rPr lang="fr-FR" dirty="0">
                <a:latin typeface="Avenir Next LT Pro" panose="020B0504020202020204" pitchFamily="34" charset="0"/>
              </a:rPr>
              <a:t> : Origine Locale, partenaires locaux</a:t>
            </a:r>
          </a:p>
        </p:txBody>
      </p:sp>
      <p:pic>
        <p:nvPicPr>
          <p:cNvPr id="13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3D0F617D-A19C-2D25-3D3F-D592C2695C5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" t="953" r="1308" b="794"/>
          <a:stretch/>
        </p:blipFill>
        <p:spPr>
          <a:xfrm>
            <a:off x="6492240" y="774700"/>
            <a:ext cx="2154960" cy="3538247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809A9F7-6602-A321-4D3B-6B61BE4721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5204" y="4998102"/>
            <a:ext cx="5818711" cy="1014078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7167154" y="4230179"/>
            <a:ext cx="415682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Revoir PLV et bandeau producteurs locaux pour exploitation pérenne (</a:t>
            </a:r>
            <a:r>
              <a:rPr lang="fr-FR" sz="1400" dirty="0" err="1"/>
              <a:t>cf</a:t>
            </a:r>
            <a:r>
              <a:rPr lang="fr-FR" sz="1400" dirty="0"/>
              <a:t> équipe locale) avec</a:t>
            </a:r>
          </a:p>
          <a:p>
            <a:r>
              <a:rPr lang="fr-FR" sz="1400" dirty="0"/>
              <a:t>1 KV sur les producteurs locaux base code orange</a:t>
            </a:r>
          </a:p>
          <a:p>
            <a:r>
              <a:rPr lang="fr-FR" sz="1400" dirty="0"/>
              <a:t>Les autres PLV sont supprimées au fur et à mesure des remodelings</a:t>
            </a:r>
          </a:p>
          <a:p>
            <a:r>
              <a:rPr lang="fr-FR" sz="1400" dirty="0"/>
              <a:t>Basculer le référencement des producteurs locaux en radio magasin</a:t>
            </a:r>
          </a:p>
        </p:txBody>
      </p:sp>
      <p:cxnSp>
        <p:nvCxnSpPr>
          <p:cNvPr id="18" name="Connecteur droit avec flèche 17"/>
          <p:cNvCxnSpPr/>
          <p:nvPr/>
        </p:nvCxnSpPr>
        <p:spPr>
          <a:xfrm flipH="1">
            <a:off x="6662954" y="1018428"/>
            <a:ext cx="1744067" cy="29691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496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Antoine Jubert\Documents\PRES LNB\logo LNB.jpg">
            <a:extLst>
              <a:ext uri="{FF2B5EF4-FFF2-40B4-BE49-F238E27FC236}">
                <a16:creationId xmlns:a16="http://schemas.microsoft.com/office/drawing/2014/main" id="{540EBD3C-80BC-4307-8D7F-EB85E30C2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C:\Users\Antoine Jubert\Documents\PRES LNB\logo LNB.jpg">
            <a:extLst>
              <a:ext uri="{FF2B5EF4-FFF2-40B4-BE49-F238E27FC236}">
                <a16:creationId xmlns:a16="http://schemas.microsoft.com/office/drawing/2014/main" id="{0C5464CA-EEB2-4C24-B0D7-7850536361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831C2B21-0E70-4E3F-854B-C83BA25598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1647" y="975360"/>
            <a:ext cx="2909196" cy="4377188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1CA2CB1A-AF47-478A-93B3-ECDF5FE0AFE1}"/>
              </a:ext>
            </a:extLst>
          </p:cNvPr>
          <p:cNvSpPr txBox="1"/>
          <p:nvPr/>
        </p:nvSpPr>
        <p:spPr>
          <a:xfrm>
            <a:off x="3721646" y="5410282"/>
            <a:ext cx="2404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T&amp;D N°7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78D4F51-E2BA-482F-B3FF-A9BF4FC56801}"/>
              </a:ext>
            </a:extLst>
          </p:cNvPr>
          <p:cNvSpPr txBox="1"/>
          <p:nvPr/>
        </p:nvSpPr>
        <p:spPr>
          <a:xfrm>
            <a:off x="209204" y="197051"/>
            <a:ext cx="6283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</a:rPr>
              <a:t>PPNP</a:t>
            </a:r>
            <a:r>
              <a:rPr lang="fr-FR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7" name="Image 6" descr="Une image contenant alimentation, fruit&#10;&#10;Description générée automatiquement">
            <a:extLst>
              <a:ext uri="{FF2B5EF4-FFF2-40B4-BE49-F238E27FC236}">
                <a16:creationId xmlns:a16="http://schemas.microsoft.com/office/drawing/2014/main" id="{3B1BA1AF-3393-681F-9DAC-3EF681A6B23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" t="1111" r="790" b="794"/>
          <a:stretch/>
        </p:blipFill>
        <p:spPr>
          <a:xfrm>
            <a:off x="600596" y="975360"/>
            <a:ext cx="2684393" cy="4377188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7067502" y="1630095"/>
            <a:ext cx="491529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A travailler</a:t>
            </a:r>
          </a:p>
          <a:p>
            <a:r>
              <a:rPr lang="fr-FR" sz="1400" dirty="0"/>
              <a:t>1 PPNP</a:t>
            </a:r>
          </a:p>
          <a:p>
            <a:r>
              <a:rPr lang="fr-FR" sz="1400" dirty="0"/>
              <a:t>1 CPNP avec notion de cuisson sans additif sans conservateur…</a:t>
            </a:r>
          </a:p>
          <a:p>
            <a:r>
              <a:rPr lang="fr-FR" sz="1400" dirty="0"/>
              <a:t>1 PPNP </a:t>
            </a:r>
            <a:r>
              <a:rPr lang="fr-FR" sz="1400" dirty="0" err="1"/>
              <a:t>végé</a:t>
            </a:r>
            <a:endParaRPr lang="fr-FR" sz="1400" dirty="0"/>
          </a:p>
          <a:p>
            <a:endParaRPr lang="fr-FR" sz="1400" dirty="0"/>
          </a:p>
          <a:p>
            <a:r>
              <a:rPr lang="fr-FR" sz="1400" dirty="0"/>
              <a:t>Attention : sélectionné par nos pros (marque solution)</a:t>
            </a:r>
          </a:p>
          <a:p>
            <a:r>
              <a:rPr lang="fr-FR" sz="1400" dirty="0"/>
              <a:t>(box </a:t>
            </a:r>
            <a:r>
              <a:rPr lang="fr-FR" sz="1400" dirty="0" err="1"/>
              <a:t>flegs</a:t>
            </a:r>
            <a:r>
              <a:rPr lang="fr-FR" sz="1400" dirty="0"/>
              <a:t>, cubes de fromages)</a:t>
            </a:r>
          </a:p>
          <a:p>
            <a:endParaRPr lang="fr-FR" sz="1400" dirty="0"/>
          </a:p>
          <a:p>
            <a:r>
              <a:rPr lang="fr-FR" sz="1400" dirty="0"/>
              <a:t>Réflexion sur les recettes spécifiques élaborées par nos pros :</a:t>
            </a:r>
          </a:p>
          <a:p>
            <a:r>
              <a:rPr lang="fr-FR" sz="1400" dirty="0"/>
              <a:t>Le « </a:t>
            </a:r>
            <a:r>
              <a:rPr lang="fr-FR" sz="1400" dirty="0" err="1"/>
              <a:t>frisotto</a:t>
            </a:r>
            <a:r>
              <a:rPr lang="fr-FR" sz="1400" dirty="0"/>
              <a:t> de </a:t>
            </a:r>
            <a:r>
              <a:rPr lang="fr-FR" sz="1400" dirty="0" err="1"/>
              <a:t>Laétitia</a:t>
            </a:r>
            <a:r>
              <a:rPr lang="fr-FR" sz="1400" dirty="0"/>
              <a:t> »</a:t>
            </a:r>
          </a:p>
          <a:p>
            <a:endParaRPr lang="fr-FR" sz="1400" dirty="0"/>
          </a:p>
          <a:p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2306801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5707F013-747A-F191-AA31-14DD125CC33D}"/>
              </a:ext>
            </a:extLst>
          </p:cNvPr>
          <p:cNvSpPr txBox="1"/>
          <p:nvPr/>
        </p:nvSpPr>
        <p:spPr>
          <a:xfrm>
            <a:off x="787940" y="1138136"/>
            <a:ext cx="984439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latin typeface="Avenir Next LT Pro" panose="020B0504020202020204" pitchFamily="34" charset="0"/>
              </a:rPr>
              <a:t>Enjeux Com engagements</a:t>
            </a:r>
          </a:p>
          <a:p>
            <a:endParaRPr lang="fr-FR" sz="3200" b="1" dirty="0">
              <a:latin typeface="Avenir Next LT Pro" panose="020B0504020202020204" pitchFamily="34" charset="0"/>
            </a:endParaRPr>
          </a:p>
          <a:p>
            <a:endParaRPr lang="fr-FR" dirty="0">
              <a:latin typeface="Avenir Next LT Pro" panose="020B0504020202020204" pitchFamily="34" charset="0"/>
            </a:endParaRPr>
          </a:p>
          <a:p>
            <a:r>
              <a:rPr lang="fr-FR" dirty="0">
                <a:latin typeface="Avenir Next LT Pro" panose="020B0504020202020204" pitchFamily="34" charset="0"/>
              </a:rPr>
              <a:t>	Intégrer les engagements dans la prise de parole de l’enseigne</a:t>
            </a:r>
          </a:p>
          <a:p>
            <a:endParaRPr lang="fr-FR" dirty="0">
              <a:latin typeface="Avenir Next LT Pro" panose="020B0504020202020204" pitchFamily="34" charset="0"/>
            </a:endParaRPr>
          </a:p>
          <a:p>
            <a:endParaRPr lang="fr-FR" dirty="0">
              <a:latin typeface="Avenir Next LT Pro" panose="020B0504020202020204" pitchFamily="34" charset="0"/>
            </a:endParaRPr>
          </a:p>
          <a:p>
            <a:r>
              <a:rPr lang="fr-FR" dirty="0">
                <a:latin typeface="Avenir Next LT Pro" panose="020B0504020202020204" pitchFamily="34" charset="0"/>
              </a:rPr>
              <a:t>	Moderniser et harmoniser le code de communication</a:t>
            </a:r>
          </a:p>
          <a:p>
            <a:endParaRPr lang="fr-FR" dirty="0">
              <a:latin typeface="Avenir Next LT Pro" panose="020B0504020202020204" pitchFamily="34" charset="0"/>
            </a:endParaRPr>
          </a:p>
          <a:p>
            <a:endParaRPr lang="fr-FR" dirty="0">
              <a:latin typeface="Avenir Next LT Pro" panose="020B0504020202020204" pitchFamily="34" charset="0"/>
            </a:endParaRPr>
          </a:p>
          <a:p>
            <a:r>
              <a:rPr lang="fr-FR" dirty="0">
                <a:latin typeface="Avenir Next LT Pro" panose="020B0504020202020204" pitchFamily="34" charset="0"/>
              </a:rPr>
              <a:t>	Intégrer de nouveaux engagements</a:t>
            </a:r>
          </a:p>
          <a:p>
            <a:endParaRPr lang="fr-FR" dirty="0">
              <a:latin typeface="Avenir Next LT Pro" panose="020B0504020202020204" pitchFamily="34" charset="0"/>
            </a:endParaRPr>
          </a:p>
          <a:p>
            <a:endParaRPr lang="fr-FR" dirty="0">
              <a:latin typeface="Avenir Next LT Pro" panose="020B0504020202020204" pitchFamily="34" charset="0"/>
            </a:endParaRPr>
          </a:p>
          <a:p>
            <a:r>
              <a:rPr lang="fr-FR" dirty="0">
                <a:latin typeface="Avenir Next LT Pro" panose="020B0504020202020204" pitchFamily="34" charset="0"/>
              </a:rPr>
              <a:t>	Constituer une ‘galerie’ disponible de visuels engagements à adapter selon les 	supports, besoins… </a:t>
            </a:r>
          </a:p>
        </p:txBody>
      </p:sp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341E88E7-8427-F0E6-232E-C52F08469D57}"/>
              </a:ext>
            </a:extLst>
          </p:cNvPr>
          <p:cNvSpPr/>
          <p:nvPr/>
        </p:nvSpPr>
        <p:spPr>
          <a:xfrm rot="5400000">
            <a:off x="1138948" y="2441643"/>
            <a:ext cx="486383" cy="359923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Triangle isocèle 3">
            <a:extLst>
              <a:ext uri="{FF2B5EF4-FFF2-40B4-BE49-F238E27FC236}">
                <a16:creationId xmlns:a16="http://schemas.microsoft.com/office/drawing/2014/main" id="{D465E5FD-E584-AA6F-0F9D-E520EA172265}"/>
              </a:ext>
            </a:extLst>
          </p:cNvPr>
          <p:cNvSpPr/>
          <p:nvPr/>
        </p:nvSpPr>
        <p:spPr>
          <a:xfrm rot="5400000">
            <a:off x="1138948" y="3297676"/>
            <a:ext cx="486383" cy="359923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751FB1AC-0FB3-11BE-6B48-E00B06C56C63}"/>
              </a:ext>
            </a:extLst>
          </p:cNvPr>
          <p:cNvSpPr/>
          <p:nvPr/>
        </p:nvSpPr>
        <p:spPr>
          <a:xfrm rot="5400000">
            <a:off x="1138948" y="4129389"/>
            <a:ext cx="486383" cy="359923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riangle isocèle 5">
            <a:extLst>
              <a:ext uri="{FF2B5EF4-FFF2-40B4-BE49-F238E27FC236}">
                <a16:creationId xmlns:a16="http://schemas.microsoft.com/office/drawing/2014/main" id="{03C0F87B-216D-AAD8-834A-DF70FA6C2A9F}"/>
              </a:ext>
            </a:extLst>
          </p:cNvPr>
          <p:cNvSpPr/>
          <p:nvPr/>
        </p:nvSpPr>
        <p:spPr>
          <a:xfrm rot="5400000">
            <a:off x="1136515" y="4961102"/>
            <a:ext cx="486383" cy="359923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39885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Antoine Jubert\Documents\PRES LNB\logo LNB.jpg">
            <a:extLst>
              <a:ext uri="{FF2B5EF4-FFF2-40B4-BE49-F238E27FC236}">
                <a16:creationId xmlns:a16="http://schemas.microsoft.com/office/drawing/2014/main" id="{540EBD3C-80BC-4307-8D7F-EB85E30C2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C:\Users\Antoine Jubert\Documents\PRES LNB\logo LNB.jpg">
            <a:extLst>
              <a:ext uri="{FF2B5EF4-FFF2-40B4-BE49-F238E27FC236}">
                <a16:creationId xmlns:a16="http://schemas.microsoft.com/office/drawing/2014/main" id="{0C5464CA-EEB2-4C24-B0D7-7850536361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378D4F51-E2BA-482F-B3FF-A9BF4FC56801}"/>
              </a:ext>
            </a:extLst>
          </p:cNvPr>
          <p:cNvSpPr txBox="1"/>
          <p:nvPr/>
        </p:nvSpPr>
        <p:spPr>
          <a:xfrm>
            <a:off x="209204" y="197051"/>
            <a:ext cx="6283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</a:rPr>
              <a:t>HOMMES ET FEMMES </a:t>
            </a:r>
            <a:endParaRPr lang="fr-FR" dirty="0">
              <a:latin typeface="Avenir Next LT Pro" panose="020B0504020202020204" pitchFamily="34" charset="0"/>
            </a:endParaRPr>
          </a:p>
        </p:txBody>
      </p:sp>
      <p:pic>
        <p:nvPicPr>
          <p:cNvPr id="7" name="Image 6" descr="Une image contenant texte, journal&#10;&#10;Description générée automatiquement">
            <a:extLst>
              <a:ext uri="{FF2B5EF4-FFF2-40B4-BE49-F238E27FC236}">
                <a16:creationId xmlns:a16="http://schemas.microsoft.com/office/drawing/2014/main" id="{DAB43C96-8B39-754A-5E0F-A9D30898FA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" t="3129" r="1309" b="1270"/>
          <a:stretch/>
        </p:blipFill>
        <p:spPr>
          <a:xfrm>
            <a:off x="6231469" y="1267020"/>
            <a:ext cx="2506131" cy="4097460"/>
          </a:xfrm>
          <a:prstGeom prst="rect">
            <a:avLst/>
          </a:prstGeom>
        </p:spPr>
      </p:pic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4E474808-3384-1979-75ED-0EC7C4A41AE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9" t="3740" r="5455" b="1701"/>
          <a:stretch/>
        </p:blipFill>
        <p:spPr>
          <a:xfrm>
            <a:off x="3454400" y="1267021"/>
            <a:ext cx="2542604" cy="4097460"/>
          </a:xfrm>
          <a:prstGeom prst="rect">
            <a:avLst/>
          </a:prstGeom>
        </p:spPr>
      </p:pic>
      <p:pic>
        <p:nvPicPr>
          <p:cNvPr id="12" name="Image 11" descr="Une image contenant texte, signe&#10;&#10;Description générée automatiquement">
            <a:extLst>
              <a:ext uri="{FF2B5EF4-FFF2-40B4-BE49-F238E27FC236}">
                <a16:creationId xmlns:a16="http://schemas.microsoft.com/office/drawing/2014/main" id="{DFFD58C3-0B8A-1D06-D28D-45816377B84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100" y="1267020"/>
            <a:ext cx="2779434" cy="409746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8871709" y="1144783"/>
            <a:ext cx="29340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Handicap </a:t>
            </a:r>
            <a:r>
              <a:rPr lang="fr-FR" dirty="0" err="1"/>
              <a:t>tx</a:t>
            </a:r>
            <a:r>
              <a:rPr lang="fr-FR" dirty="0"/>
              <a:t> 7,25%  vs 5%</a:t>
            </a:r>
          </a:p>
          <a:p>
            <a:endParaRPr lang="fr-FR" dirty="0"/>
          </a:p>
          <a:p>
            <a:r>
              <a:rPr lang="fr-FR" dirty="0"/>
              <a:t>Index Egalité hommes femmes (94/95%)</a:t>
            </a:r>
          </a:p>
          <a:p>
            <a:r>
              <a:rPr lang="fr-FR" dirty="0"/>
              <a:t>(chez nous pas besoin d’être un homme (moustache) pour réussir chez nous</a:t>
            </a:r>
          </a:p>
          <a:p>
            <a:endParaRPr lang="fr-FR" dirty="0"/>
          </a:p>
          <a:p>
            <a:r>
              <a:rPr lang="fr-FR" dirty="0"/>
              <a:t>Favoriser les parcours avec métiers divers, les évolutions</a:t>
            </a:r>
          </a:p>
          <a:p>
            <a:r>
              <a:rPr lang="fr-FR" dirty="0"/>
              <a:t>Ecole des métiers : être formé pour évoluer mais aussi avoir une vraie formation si on part de rien</a:t>
            </a:r>
          </a:p>
          <a:p>
            <a:endParaRPr lang="fr-FR" dirty="0"/>
          </a:p>
          <a:p>
            <a:r>
              <a:rPr lang="fr-FR" dirty="0"/>
              <a:t>= A basculer en </a:t>
            </a:r>
            <a:r>
              <a:rPr lang="fr-FR" dirty="0" err="1"/>
              <a:t>com</a:t>
            </a:r>
            <a:r>
              <a:rPr lang="fr-FR" dirty="0"/>
              <a:t> RH</a:t>
            </a:r>
          </a:p>
        </p:txBody>
      </p:sp>
      <p:sp>
        <p:nvSpPr>
          <p:cNvPr id="4" name="Rectangle 3"/>
          <p:cNvSpPr/>
          <p:nvPr/>
        </p:nvSpPr>
        <p:spPr>
          <a:xfrm>
            <a:off x="4008160" y="4411397"/>
            <a:ext cx="1316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à supprimer</a:t>
            </a:r>
          </a:p>
        </p:txBody>
      </p:sp>
    </p:spTree>
    <p:extLst>
      <p:ext uri="{BB962C8B-B14F-4D97-AF65-F5344CB8AC3E}">
        <p14:creationId xmlns:p14="http://schemas.microsoft.com/office/powerpoint/2010/main" val="25443710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FB12F72-8E48-2FC4-67EF-D5BEF99258F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Engagements associatifs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1132764" y="4203510"/>
            <a:ext cx="6073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 recouper avec la créa Tous Solidaires</a:t>
            </a:r>
          </a:p>
        </p:txBody>
      </p:sp>
    </p:spTree>
    <p:extLst>
      <p:ext uri="{BB962C8B-B14F-4D97-AF65-F5344CB8AC3E}">
        <p14:creationId xmlns:p14="http://schemas.microsoft.com/office/powerpoint/2010/main" val="30591217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Antoine Jubert\Documents\PRES LNB\logo LNB.jpg">
            <a:extLst>
              <a:ext uri="{FF2B5EF4-FFF2-40B4-BE49-F238E27FC236}">
                <a16:creationId xmlns:a16="http://schemas.microsoft.com/office/drawing/2014/main" id="{540EBD3C-80BC-4307-8D7F-EB85E30C2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C:\Users\Antoine Jubert\Documents\PRES LNB\logo LNB.jpg">
            <a:extLst>
              <a:ext uri="{FF2B5EF4-FFF2-40B4-BE49-F238E27FC236}">
                <a16:creationId xmlns:a16="http://schemas.microsoft.com/office/drawing/2014/main" id="{0C5464CA-EEB2-4C24-B0D7-7850536361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378D4F51-E2BA-482F-B3FF-A9BF4FC56801}"/>
              </a:ext>
            </a:extLst>
          </p:cNvPr>
          <p:cNvSpPr txBox="1"/>
          <p:nvPr/>
        </p:nvSpPr>
        <p:spPr>
          <a:xfrm>
            <a:off x="209204" y="197051"/>
            <a:ext cx="6283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</a:rPr>
              <a:t>ENGAGEMENTS ASSOCIATIFS</a:t>
            </a:r>
            <a:endParaRPr lang="fr-FR" dirty="0">
              <a:latin typeface="Avenir Next LT Pro" panose="020B0504020202020204" pitchFamily="34" charset="0"/>
            </a:endParaRPr>
          </a:p>
        </p:txBody>
      </p:sp>
      <p:pic>
        <p:nvPicPr>
          <p:cNvPr id="2" name="Image 2">
            <a:extLst>
              <a:ext uri="{FF2B5EF4-FFF2-40B4-BE49-F238E27FC236}">
                <a16:creationId xmlns:a16="http://schemas.microsoft.com/office/drawing/2014/main" id="{CCF9073D-E30B-85FE-8712-168EC23E43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6770" y="875362"/>
            <a:ext cx="2350400" cy="3782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092CBBB-2BB2-7D28-465A-D4FAD539A5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3124" y="875363"/>
            <a:ext cx="2666529" cy="3782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B26B7BB-BF43-A2CD-0CEE-1685FD025E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87" y="875364"/>
            <a:ext cx="2670328" cy="3782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0EC74C6E-0A5F-A8F3-3406-16189B2922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5607" y="1785770"/>
            <a:ext cx="3648075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34724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Antoine Jubert\Documents\PRES LNB\logo LNB.jpg">
            <a:extLst>
              <a:ext uri="{FF2B5EF4-FFF2-40B4-BE49-F238E27FC236}">
                <a16:creationId xmlns:a16="http://schemas.microsoft.com/office/drawing/2014/main" id="{540EBD3C-80BC-4307-8D7F-EB85E30C2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C:\Users\Antoine Jubert\Documents\PRES LNB\logo LNB.jpg">
            <a:extLst>
              <a:ext uri="{FF2B5EF4-FFF2-40B4-BE49-F238E27FC236}">
                <a16:creationId xmlns:a16="http://schemas.microsoft.com/office/drawing/2014/main" id="{0C5464CA-EEB2-4C24-B0D7-7850536361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378D4F51-E2BA-482F-B3FF-A9BF4FC56801}"/>
              </a:ext>
            </a:extLst>
          </p:cNvPr>
          <p:cNvSpPr txBox="1"/>
          <p:nvPr/>
        </p:nvSpPr>
        <p:spPr>
          <a:xfrm>
            <a:off x="209204" y="197051"/>
            <a:ext cx="6283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</a:rPr>
              <a:t>ENGAGEMENTS ASSOCIATIFS</a:t>
            </a:r>
            <a:endParaRPr lang="fr-FR" dirty="0">
              <a:latin typeface="Avenir Next LT Pro" panose="020B0504020202020204" pitchFamily="34" charset="0"/>
            </a:endParaRPr>
          </a:p>
        </p:txBody>
      </p:sp>
      <p:pic>
        <p:nvPicPr>
          <p:cNvPr id="6" name="Image 3">
            <a:extLst>
              <a:ext uri="{FF2B5EF4-FFF2-40B4-BE49-F238E27FC236}">
                <a16:creationId xmlns:a16="http://schemas.microsoft.com/office/drawing/2014/main" id="{667A894D-EFCD-A348-B325-4F85688989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499" y="1015653"/>
            <a:ext cx="3020000" cy="4264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 14">
            <a:extLst>
              <a:ext uri="{FF2B5EF4-FFF2-40B4-BE49-F238E27FC236}">
                <a16:creationId xmlns:a16="http://schemas.microsoft.com/office/drawing/2014/main" id="{CC4610D7-A422-BD31-459D-4A0B1B26C4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1042" y="2336560"/>
            <a:ext cx="2078072" cy="2943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53F35FDC-4907-6CDD-D9C1-6C5E6AC79B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49" y="1015653"/>
            <a:ext cx="3003129" cy="4264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5256875-17F9-1880-26AC-E214911DF3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627" y="1015653"/>
            <a:ext cx="2534123" cy="4264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BE22004E-5E41-2DC3-FCDE-CE3FD02F992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3429" y="5526137"/>
            <a:ext cx="5774354" cy="1002732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8392797" y="5526137"/>
            <a:ext cx="37992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Engagements Mécénat qui est bien spécifique à l’enseigne et ancré dans le local</a:t>
            </a:r>
          </a:p>
          <a:p>
            <a:endParaRPr lang="fr-FR" sz="1400" dirty="0"/>
          </a:p>
          <a:p>
            <a:r>
              <a:rPr lang="fr-FR" sz="1400" dirty="0"/>
              <a:t>Ukraine, tout le monde le fait</a:t>
            </a:r>
          </a:p>
        </p:txBody>
      </p:sp>
    </p:spTree>
    <p:extLst>
      <p:ext uri="{BB962C8B-B14F-4D97-AF65-F5344CB8AC3E}">
        <p14:creationId xmlns:p14="http://schemas.microsoft.com/office/powerpoint/2010/main" val="32698746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Antoine Jubert\Documents\PRES LNB\logo LNB.jpg">
            <a:extLst>
              <a:ext uri="{FF2B5EF4-FFF2-40B4-BE49-F238E27FC236}">
                <a16:creationId xmlns:a16="http://schemas.microsoft.com/office/drawing/2014/main" id="{540EBD3C-80BC-4307-8D7F-EB85E30C2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3983" y="1365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C:\Users\Antoine Jubert\Documents\PRES LNB\logo LNB.jpg">
            <a:extLst>
              <a:ext uri="{FF2B5EF4-FFF2-40B4-BE49-F238E27FC236}">
                <a16:creationId xmlns:a16="http://schemas.microsoft.com/office/drawing/2014/main" id="{0C5464CA-EEB2-4C24-B0D7-7850536361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6383" y="2889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378D4F51-E2BA-482F-B3FF-A9BF4FC56801}"/>
              </a:ext>
            </a:extLst>
          </p:cNvPr>
          <p:cNvSpPr txBox="1"/>
          <p:nvPr/>
        </p:nvSpPr>
        <p:spPr>
          <a:xfrm>
            <a:off x="209204" y="197051"/>
            <a:ext cx="6283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</a:rPr>
              <a:t>ENGAGEMENTS ASSOCIATIFS</a:t>
            </a:r>
            <a:endParaRPr lang="fr-FR" dirty="0">
              <a:latin typeface="Avenir Next LT Pro" panose="020B0504020202020204" pitchFamily="34" charset="0"/>
            </a:endParaRPr>
          </a:p>
        </p:txBody>
      </p:sp>
      <p:pic>
        <p:nvPicPr>
          <p:cNvPr id="2" name="Image 7">
            <a:extLst>
              <a:ext uri="{FF2B5EF4-FFF2-40B4-BE49-F238E27FC236}">
                <a16:creationId xmlns:a16="http://schemas.microsoft.com/office/drawing/2014/main" id="{BBF7D843-F659-839C-1CCD-1BC297A7CA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99" y="1082146"/>
            <a:ext cx="3015573" cy="4264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E87DE83F-651E-C2BB-967C-536BBE4FAD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6039" y="1082146"/>
            <a:ext cx="3007684" cy="4264059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6">
            <a:extLst>
              <a:ext uri="{FF2B5EF4-FFF2-40B4-BE49-F238E27FC236}">
                <a16:creationId xmlns:a16="http://schemas.microsoft.com/office/drawing/2014/main" id="{BC2A3D3A-164B-FABF-FC81-328B56665F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456597" y="3020642"/>
            <a:ext cx="1928741" cy="274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8792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E57D7617-0813-EB65-5ADD-DFEB3CEEC9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185" y="566487"/>
            <a:ext cx="3541134" cy="1991888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FBCAD4A4-A0C9-B87C-C06E-CDDAB58149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1424" y="1785688"/>
            <a:ext cx="3696775" cy="207943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1BD91AD2-4A81-E2DF-36BF-3FE7DD7E34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144" y="2949286"/>
            <a:ext cx="3696775" cy="207943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555E309-07A3-3E5C-3528-8E9F854FAF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5799" y="566487"/>
            <a:ext cx="3696775" cy="207943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32102A1-7EBD-1E2D-9063-5853CC81E3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2640" y="2058062"/>
            <a:ext cx="3950414" cy="2222108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3B7EBC3-1F9A-8AE0-EF9C-F0E2820ACB0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39483" y="3278883"/>
            <a:ext cx="3950412" cy="222210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841A6AD3-BF9C-9D1F-E418-69903E98EF4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87036" y="4106399"/>
            <a:ext cx="3884647" cy="2185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960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399C4F2-8EE7-945D-B151-557C2419E26C}"/>
              </a:ext>
            </a:extLst>
          </p:cNvPr>
          <p:cNvSpPr/>
          <p:nvPr/>
        </p:nvSpPr>
        <p:spPr>
          <a:xfrm>
            <a:off x="0" y="-97277"/>
            <a:ext cx="12192000" cy="695527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affiche, conception, capture d’écran&#10;&#10;Description générée automatiquement">
            <a:extLst>
              <a:ext uri="{FF2B5EF4-FFF2-40B4-BE49-F238E27FC236}">
                <a16:creationId xmlns:a16="http://schemas.microsoft.com/office/drawing/2014/main" id="{93E77B9F-FCFB-7187-F5BB-84DB4F9E86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1694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399C4F2-8EE7-945D-B151-557C2419E26C}"/>
              </a:ext>
            </a:extLst>
          </p:cNvPr>
          <p:cNvSpPr/>
          <p:nvPr/>
        </p:nvSpPr>
        <p:spPr>
          <a:xfrm>
            <a:off x="0" y="-97277"/>
            <a:ext cx="12192000" cy="695527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A76B782-CFFF-D4CA-347D-09B58D0C60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2902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399C4F2-8EE7-945D-B151-557C2419E26C}"/>
              </a:ext>
            </a:extLst>
          </p:cNvPr>
          <p:cNvSpPr/>
          <p:nvPr/>
        </p:nvSpPr>
        <p:spPr>
          <a:xfrm>
            <a:off x="0" y="-97277"/>
            <a:ext cx="12192000" cy="695527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fruit, affiche, Aliments naturels&#10;&#10;Description générée automatiquement">
            <a:extLst>
              <a:ext uri="{FF2B5EF4-FFF2-40B4-BE49-F238E27FC236}">
                <a16:creationId xmlns:a16="http://schemas.microsoft.com/office/drawing/2014/main" id="{E6F5FC50-8905-5F8A-00E6-C1EA7D0DE8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15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399C4F2-8EE7-945D-B151-557C2419E26C}"/>
              </a:ext>
            </a:extLst>
          </p:cNvPr>
          <p:cNvSpPr/>
          <p:nvPr/>
        </p:nvSpPr>
        <p:spPr>
          <a:xfrm>
            <a:off x="0" y="-97277"/>
            <a:ext cx="12192000" cy="695527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affiche, fruit, livre&#10;&#10;Description générée automatiquement">
            <a:extLst>
              <a:ext uri="{FF2B5EF4-FFF2-40B4-BE49-F238E27FC236}">
                <a16:creationId xmlns:a16="http://schemas.microsoft.com/office/drawing/2014/main" id="{421219DA-A68F-9C91-E785-63DE34C7A6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6567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399C4F2-8EE7-945D-B151-557C2419E26C}"/>
              </a:ext>
            </a:extLst>
          </p:cNvPr>
          <p:cNvSpPr/>
          <p:nvPr/>
        </p:nvSpPr>
        <p:spPr>
          <a:xfrm>
            <a:off x="0" y="-97277"/>
            <a:ext cx="12192000" cy="695527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affiche, livre, nourriture&#10;&#10;Description générée automatiquement">
            <a:extLst>
              <a:ext uri="{FF2B5EF4-FFF2-40B4-BE49-F238E27FC236}">
                <a16:creationId xmlns:a16="http://schemas.microsoft.com/office/drawing/2014/main" id="{0D139704-4F6A-D5B1-6736-24C5A50220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6565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399C4F2-8EE7-945D-B151-557C2419E26C}"/>
              </a:ext>
            </a:extLst>
          </p:cNvPr>
          <p:cNvSpPr/>
          <p:nvPr/>
        </p:nvSpPr>
        <p:spPr>
          <a:xfrm>
            <a:off x="0" y="-97277"/>
            <a:ext cx="12192000" cy="695527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affiche, bouteille, conception&#10;&#10;Description générée automatiquement">
            <a:extLst>
              <a:ext uri="{FF2B5EF4-FFF2-40B4-BE49-F238E27FC236}">
                <a16:creationId xmlns:a16="http://schemas.microsoft.com/office/drawing/2014/main" id="{A523DDE8-E326-89A1-080A-132A58625B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475054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536</Words>
  <Application>Microsoft Office PowerPoint</Application>
  <PresentationFormat>Grand écran</PresentationFormat>
  <Paragraphs>88</Paragraphs>
  <Slides>24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29" baseType="lpstr">
      <vt:lpstr>Arial</vt:lpstr>
      <vt:lpstr>Calibri</vt:lpstr>
      <vt:lpstr>Helvetica</vt:lpstr>
      <vt:lpstr>Avenir Next LT Pro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Engagements associatifs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Antoine Jubert</cp:lastModifiedBy>
  <cp:revision>429</cp:revision>
  <dcterms:created xsi:type="dcterms:W3CDTF">2018-09-12T14:44:28Z</dcterms:created>
  <dcterms:modified xsi:type="dcterms:W3CDTF">2023-05-17T16:15:05Z</dcterms:modified>
</cp:coreProperties>
</file>